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0" r:id="rId4"/>
    <p:sldId id="258" r:id="rId5"/>
    <p:sldId id="259" r:id="rId6"/>
    <p:sldId id="276" r:id="rId7"/>
    <p:sldId id="277" r:id="rId8"/>
    <p:sldId id="278" r:id="rId9"/>
    <p:sldId id="260" r:id="rId10"/>
    <p:sldId id="261" r:id="rId11"/>
    <p:sldId id="279" r:id="rId12"/>
    <p:sldId id="269" r:id="rId13"/>
    <p:sldId id="268" r:id="rId14"/>
    <p:sldId id="280" r:id="rId15"/>
    <p:sldId id="281" r:id="rId16"/>
    <p:sldId id="290" r:id="rId17"/>
    <p:sldId id="282" r:id="rId18"/>
    <p:sldId id="283" r:id="rId19"/>
    <p:sldId id="284" r:id="rId20"/>
    <p:sldId id="289" r:id="rId2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EE8196-DA28-4FFE-85D8-5664AE720981}" type="datetimeFigureOut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CEC6A5-69E6-4B0A-BC17-641A9241497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69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CEC6A5-69E6-4B0A-BC17-641A9241497C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9881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E5A5BA7-11BB-4E96-A618-C3B0705D52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A40FC070-AD05-4E95-AE4A-F404EB9437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4C75200E-73E7-47AA-A610-67EAADB6D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A54CE-13E7-4A52-98F9-91305895AAD0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6189CFD-BDFE-4F2B-839E-35FB1AE91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1B31E2E-916D-4BB6-A269-39F166976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850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58277B7-749F-4496-851D-962E1398E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1514EDE6-73C8-4D41-A619-A9C594677D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F9685A1D-5B16-4F53-8419-A0A8062DB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FF811-12F6-43A1-8D58-FC5E967149F9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0B60A3EE-49E2-4716-9A16-B094FFE4E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47969E44-BA1D-4A06-B3EC-4F6321314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923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C3C00191-8B5D-4CA4-A4A7-B314B916DD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68567119-283C-48F2-911F-856F89D92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04561D0-F0E9-4B48-9DF4-30B7B7E544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B1DCE-9564-45FF-84FD-197E0DE9C839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8D6BE97-F044-450F-ABA9-F8B3BC951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5708DDC-E44E-43C4-897A-19555A62A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96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FFD1120-649D-4095-B0E8-D22AAEB157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C5146CBF-3673-4EDE-BC1F-726B6E7B6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5DEAEB5-0847-48A3-B74F-D799EC8DF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8BA8C-ABCF-4A75-8290-490C3B6E0C8D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2E8D0790-866A-4334-9FAE-8FFDC7DC0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D9F58C6-3A27-4CF6-B2E7-D697FBB562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5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A2E02FA-58DF-484B-B0C7-D00D037F5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3493ED07-ED0D-4AC2-8FCC-CF727C68E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BACDAAF-7397-4507-B99E-A619E9EF7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7EA84-7EBB-41F3-85D8-D90864BC3AD0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79E1F731-A3C9-4B7D-8469-CB6356907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01FD6E01-27B9-4891-96D8-02D72C703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818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FB921E0B-E2E7-4FBF-B69C-1E5A6A313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41393579-58FC-401D-A274-9104C66564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4A8E8CCA-BAF2-48B7-B3F8-25B5D09E8F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F9434D74-B487-49F2-B27A-E1CC39873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41F4F-9A6E-441F-81AC-95C0B7669C95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C269B650-1D2E-4B54-A214-6473F6F8B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00A20EB0-48F4-49D4-A511-DA223BEB4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139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48FE6AA3-FF30-4A46-8230-5AC573E1B8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B864326C-8D21-4312-A61C-767A9944B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C30A643C-BB35-4C09-A1D0-F54137575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0F599A34-1EA1-412A-A201-6C9695CE04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DBA01468-46A8-4F45-8359-3BF96CD5DE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56B10AAC-C44E-4D53-9FE3-6E3D10FB0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55BA3-CC45-4697-8A8C-4F3BE6E459B8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C3D36BE7-AA83-4804-82B8-BFAA7FB80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66CD18BE-5283-453F-84B5-B6CC0D6FA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2186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93696629-18D2-4134-A7BF-24A319306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3CB2BA6C-7A61-4346-8F3C-B914BA06A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47517A-8FBB-49BC-A244-F11AD807D73D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AC0DCB69-C14A-4E9C-BEE1-3E0723127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C479DD5D-D11E-4866-A8F8-81E8B1777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067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435EA2E6-EBBD-4935-B408-CE255EAF2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4AA2-E326-43FF-8704-0AD515DDE308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3B63535B-3034-410F-B37A-FBB3378F4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811D37C8-CC5E-40B6-9907-730B93F1D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50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54EF2CA-A5D9-4D8F-B1A1-D9F7DB0FA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E17943BE-D3E9-44B8-8AD4-0B91FF5BE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A7CCFA7B-A417-43AD-AA72-B0F72BC6A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C65684A0-6DEA-4BA3-8BC4-ED823D132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FD0AC-7EBD-431C-98FF-18CB96272BA7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BDDA9669-0F6B-4AE2-BD5E-D4D71D36E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3444F722-42E7-40FA-A0B2-DB988AE94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441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2EB8B5C1-1783-41B5-AB85-5B52881D5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715FCBB4-F44C-4FF8-AAF0-0A1E7B0871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A865BD1F-803D-4C0B-AA62-385157F550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819BA2A6-DAFB-420E-9B7A-040994F46D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C1BADC-B767-4445-9D51-B25987E67043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93E05293-FCA5-4323-8B98-75C5F0C4B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2EF1F06B-7619-41AA-8B08-5E25E9D82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917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26437412-7102-4F77-AA8A-ED4545AB9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2DA9ECB9-9786-4535-8D73-CAEE7C5189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65E0B51-9647-489C-BC0A-A932D5DF2A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C1BA2-4251-4A58-8E60-CE848B238F24}" type="datetime1">
              <a:rPr kumimoji="1" lang="ja-JP" altLang="en-US" smtClean="0"/>
              <a:t>2019/7/12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3E97E369-C12C-47B5-BD8E-067ABAC1DE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F322CC74-CE8C-4E0C-AD78-F04D385A59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4115E-A5A0-4D65-B604-952C1B4E0C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9443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ringin.org/jp/" TargetMode="External"/><Relationship Id="rId2" Type="http://schemas.openxmlformats.org/officeDocument/2006/relationships/hyperlink" Target="https://www.scratchjr.org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mblock.cc/?noredirect=en_US" TargetMode="External"/><Relationship Id="rId4" Type="http://schemas.openxmlformats.org/officeDocument/2006/relationships/hyperlink" Target="https://www.dji.com/jp/robomaster-s1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EFC92DD-9F06-42DA-81AD-88AC539EC9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en-US" altLang="ja-JP" sz="6600" dirty="0">
                <a:latin typeface="+mn-lt"/>
              </a:rPr>
              <a:t>1904</a:t>
            </a:r>
            <a:r>
              <a:rPr kumimoji="1" lang="ja-JP" altLang="en-US" sz="6600" dirty="0">
                <a:latin typeface="+mn-lt"/>
              </a:rPr>
              <a:t>システム提案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EF92A77B-A539-4E82-808E-06BD6B766E1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PM: </a:t>
            </a:r>
            <a:r>
              <a:rPr lang="ja-JP" altLang="en-US" dirty="0"/>
              <a:t>中尾 </a:t>
            </a:r>
            <a:r>
              <a:rPr lang="en-US" altLang="ja-JP" dirty="0"/>
              <a:t>TL: </a:t>
            </a:r>
            <a:r>
              <a:rPr lang="ja-JP" altLang="en-US" dirty="0"/>
              <a:t>山本 </a:t>
            </a:r>
            <a:r>
              <a:rPr lang="en-US" altLang="ja-JP" dirty="0"/>
              <a:t>DM:</a:t>
            </a:r>
            <a:r>
              <a:rPr lang="ja-JP" altLang="en-US" dirty="0"/>
              <a:t>杉山 </a:t>
            </a:r>
            <a:endParaRPr lang="en-US" altLang="ja-JP" dirty="0"/>
          </a:p>
          <a:p>
            <a:r>
              <a:rPr kumimoji="1" lang="ja-JP" altLang="en-US" dirty="0"/>
              <a:t>・村松 ・渡部 ・太田 ・佐藤 ・大川 ・土屋</a:t>
            </a:r>
          </a:p>
        </p:txBody>
      </p:sp>
    </p:spTree>
    <p:extLst>
      <p:ext uri="{BB962C8B-B14F-4D97-AF65-F5344CB8AC3E}">
        <p14:creationId xmlns:p14="http://schemas.microsoft.com/office/powerpoint/2010/main" val="856455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1.</a:t>
            </a:r>
            <a:r>
              <a:rPr lang="ja-JP" altLang="en-US" sz="2800" dirty="0"/>
              <a:t>テーマ及びプロジェクト名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10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913023"/>
            <a:ext cx="4047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1.2</a:t>
            </a:r>
            <a:r>
              <a:rPr kumimoji="1" lang="ja-JP" altLang="en-US" sz="3600" dirty="0"/>
              <a:t>プロジェクト名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968579" y="2205684"/>
            <a:ext cx="10254842" cy="3139321"/>
          </a:xfrm>
          <a:prstGeom prst="rect">
            <a:avLst/>
          </a:prstGeom>
          <a:noFill/>
        </p:spPr>
        <p:txBody>
          <a:bodyPr wrap="square" tIns="0" bIns="0" rtlCol="0" anchor="ctr" anchorCtr="0">
            <a:spAutoFit/>
          </a:bodyPr>
          <a:lstStyle/>
          <a:p>
            <a:pPr algn="ctr">
              <a:lnSpc>
                <a:spcPts val="8000"/>
              </a:lnSpc>
            </a:pPr>
            <a:r>
              <a:rPr lang="en-US" altLang="ja-JP" sz="8800" dirty="0"/>
              <a:t>t</a:t>
            </a:r>
            <a:r>
              <a:rPr kumimoji="1" lang="en-US" altLang="ja-JP" sz="8800" dirty="0"/>
              <a:t>hink</a:t>
            </a:r>
          </a:p>
          <a:p>
            <a:pPr algn="ctr">
              <a:lnSpc>
                <a:spcPts val="8000"/>
              </a:lnSpc>
            </a:pPr>
            <a:r>
              <a:rPr lang="en-US" altLang="ja-JP" sz="8800" dirty="0"/>
              <a:t>+</a:t>
            </a:r>
          </a:p>
          <a:p>
            <a:pPr algn="ctr">
              <a:lnSpc>
                <a:spcPts val="8000"/>
              </a:lnSpc>
            </a:pPr>
            <a:r>
              <a:rPr lang="en-US" altLang="ja-JP" sz="8800" dirty="0"/>
              <a:t>synchronize</a:t>
            </a:r>
          </a:p>
        </p:txBody>
      </p:sp>
    </p:spTree>
    <p:extLst>
      <p:ext uri="{BB962C8B-B14F-4D97-AF65-F5344CB8AC3E}">
        <p14:creationId xmlns:p14="http://schemas.microsoft.com/office/powerpoint/2010/main" val="2560455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1.</a:t>
            </a:r>
            <a:r>
              <a:rPr lang="ja-JP" altLang="en-US" sz="2800" dirty="0"/>
              <a:t>テーマ及びプロジェクト名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506901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1.2 </a:t>
            </a:r>
            <a:r>
              <a:rPr lang="ja-JP" altLang="en-US" sz="4400" dirty="0"/>
              <a:t>プロジェクト名</a:t>
            </a:r>
            <a:endParaRPr kumimoji="1" lang="ja-JP" altLang="en-US" sz="44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968579" y="2322950"/>
            <a:ext cx="1025484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dirty="0"/>
              <a:t>各々が考え、</a:t>
            </a:r>
            <a:endParaRPr lang="en-US" altLang="ja-JP" sz="5400" dirty="0"/>
          </a:p>
          <a:p>
            <a:pPr algn="ctr"/>
            <a:r>
              <a:rPr kumimoji="1" lang="ja-JP" altLang="en-US" sz="5400" dirty="0"/>
              <a:t>同時に新しい体験をすることで</a:t>
            </a:r>
            <a:endParaRPr kumimoji="1" lang="en-US" altLang="ja-JP" sz="5400" dirty="0"/>
          </a:p>
          <a:p>
            <a:pPr algn="ctr"/>
            <a:r>
              <a:rPr kumimoji="1" lang="ja-JP" altLang="en-US" sz="5400" dirty="0"/>
              <a:t>新たな発想を生み出す</a:t>
            </a:r>
            <a:endParaRPr kumimoji="1" lang="en-US" altLang="ja-JP" sz="5400" dirty="0"/>
          </a:p>
        </p:txBody>
      </p:sp>
    </p:spTree>
    <p:extLst>
      <p:ext uri="{BB962C8B-B14F-4D97-AF65-F5344CB8AC3E}">
        <p14:creationId xmlns:p14="http://schemas.microsoft.com/office/powerpoint/2010/main" val="4092355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BE43BB4-19E2-4CE2-9AF0-35BE53944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62262"/>
            <a:ext cx="10515600" cy="1133475"/>
          </a:xfrm>
        </p:spPr>
        <p:txBody>
          <a:bodyPr/>
          <a:lstStyle/>
          <a:p>
            <a:pPr algn="ctr"/>
            <a:r>
              <a:rPr kumimoji="1" lang="en-US" altLang="ja-JP" dirty="0"/>
              <a:t>2. </a:t>
            </a:r>
            <a:r>
              <a:rPr lang="ja-JP" altLang="en-US" dirty="0"/>
              <a:t>システム提案</a:t>
            </a:r>
            <a:endParaRPr kumimoji="1" lang="ja-JP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1692DD32-5B11-4840-A670-42A8EA864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D3A7E5DA-B1B4-4C96-A55E-0E5295C36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43165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2</a:t>
            </a:r>
            <a:r>
              <a:rPr kumimoji="1" lang="en-US" altLang="ja-JP" sz="2800" dirty="0"/>
              <a:t>. </a:t>
            </a:r>
            <a:r>
              <a:rPr lang="ja-JP" altLang="en-US" sz="2800" dirty="0"/>
              <a:t>システム提案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xmlns="" id="{12938C5D-814C-4687-965D-F1E8AF266D28}"/>
              </a:ext>
            </a:extLst>
          </p:cNvPr>
          <p:cNvSpPr/>
          <p:nvPr/>
        </p:nvSpPr>
        <p:spPr>
          <a:xfrm>
            <a:off x="1824849" y="2265137"/>
            <a:ext cx="3916457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000" u="sng" dirty="0">
                <a:solidFill>
                  <a:srgbClr val="0563C1"/>
                </a:solidFill>
                <a:latin typeface="游ゴシック" panose="020B0400000000000000" pitchFamily="50" charset="-128"/>
                <a:hlinkClick r:id="rId2"/>
              </a:rPr>
              <a:t>Scratch Jr </a:t>
            </a:r>
            <a:endParaRPr lang="ja-JP" altLang="en-US" sz="60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A3495CF4-48C0-400D-85C5-62841DA0D2C1}"/>
              </a:ext>
            </a:extLst>
          </p:cNvPr>
          <p:cNvSpPr txBox="1"/>
          <p:nvPr/>
        </p:nvSpPr>
        <p:spPr>
          <a:xfrm>
            <a:off x="1098958" y="671119"/>
            <a:ext cx="27206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dirty="0" smtClean="0"/>
              <a:t>2</a:t>
            </a:r>
            <a:r>
              <a:rPr kumimoji="1" lang="en-US" altLang="ja-JP" sz="3600" dirty="0" smtClean="0"/>
              <a:t>.1</a:t>
            </a:r>
            <a:r>
              <a:rPr lang="ja-JP" altLang="en-US" sz="3600" dirty="0" smtClean="0"/>
              <a:t> </a:t>
            </a:r>
            <a:r>
              <a:rPr lang="ja-JP" altLang="en-US" sz="3600" dirty="0"/>
              <a:t>市場調査</a:t>
            </a:r>
            <a:endParaRPr kumimoji="1" lang="ja-JP" altLang="en-US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77927CBE-E2B3-4166-9145-5C062BABDF0D}"/>
              </a:ext>
            </a:extLst>
          </p:cNvPr>
          <p:cNvSpPr txBox="1"/>
          <p:nvPr/>
        </p:nvSpPr>
        <p:spPr>
          <a:xfrm>
            <a:off x="2534607" y="1369314"/>
            <a:ext cx="71227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/>
              <a:t>プログラミング教材関係のものを調査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xmlns="" id="{60439C49-07DA-4248-87E2-A6C80E6B7420}"/>
              </a:ext>
            </a:extLst>
          </p:cNvPr>
          <p:cNvSpPr/>
          <p:nvPr/>
        </p:nvSpPr>
        <p:spPr>
          <a:xfrm>
            <a:off x="6929992" y="2266913"/>
            <a:ext cx="3437159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000" u="sng" dirty="0" err="1">
                <a:solidFill>
                  <a:srgbClr val="0563C1"/>
                </a:solidFill>
                <a:latin typeface="游ゴシック" panose="020B0400000000000000" pitchFamily="50" charset="-128"/>
                <a:hlinkClick r:id="rId3"/>
              </a:rPr>
              <a:t>springin</a:t>
            </a:r>
            <a:r>
              <a:rPr lang="en-US" altLang="ja-JP" sz="6000" u="sng" dirty="0">
                <a:solidFill>
                  <a:srgbClr val="0563C1"/>
                </a:solidFill>
                <a:latin typeface="游ゴシック" panose="020B0400000000000000" pitchFamily="50" charset="-128"/>
                <a:hlinkClick r:id="rId3"/>
              </a:rPr>
              <a:t>’</a:t>
            </a:r>
            <a:r>
              <a:rPr lang="en-US" altLang="ja-JP" sz="6000" dirty="0"/>
              <a:t> </a:t>
            </a:r>
            <a:endParaRPr lang="ja-JP" altLang="en-US" sz="6000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xmlns="" id="{D3C8DF91-AFFC-487A-8F25-BAFE18A304C1}"/>
              </a:ext>
            </a:extLst>
          </p:cNvPr>
          <p:cNvSpPr/>
          <p:nvPr/>
        </p:nvSpPr>
        <p:spPr>
          <a:xfrm>
            <a:off x="982901" y="3883392"/>
            <a:ext cx="58208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000" u="sng" dirty="0" err="1">
                <a:solidFill>
                  <a:srgbClr val="0563C1"/>
                </a:solidFill>
                <a:latin typeface="游ゴシック" panose="020B0400000000000000" pitchFamily="50" charset="-128"/>
                <a:hlinkClick r:id="rId4"/>
              </a:rPr>
              <a:t>Robomaster</a:t>
            </a:r>
            <a:r>
              <a:rPr lang="en-US" altLang="ja-JP" sz="6000" u="sng" dirty="0">
                <a:solidFill>
                  <a:srgbClr val="0563C1"/>
                </a:solidFill>
                <a:latin typeface="游ゴシック" panose="020B0400000000000000" pitchFamily="50" charset="-128"/>
                <a:hlinkClick r:id="rId4"/>
              </a:rPr>
              <a:t> S1</a:t>
            </a:r>
            <a:r>
              <a:rPr lang="en-US" altLang="ja-JP" sz="6000" dirty="0"/>
              <a:t> </a:t>
            </a:r>
            <a:endParaRPr lang="ja-JP" altLang="en-US" sz="6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xmlns="" id="{68338DB6-5A57-4A01-9B68-E992E9E514BC}"/>
              </a:ext>
            </a:extLst>
          </p:cNvPr>
          <p:cNvSpPr/>
          <p:nvPr/>
        </p:nvSpPr>
        <p:spPr>
          <a:xfrm>
            <a:off x="7135175" y="3803799"/>
            <a:ext cx="302679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6000" u="sng" dirty="0" err="1">
                <a:solidFill>
                  <a:srgbClr val="0563C1"/>
                </a:solidFill>
                <a:latin typeface="游ゴシック" panose="020B0400000000000000" pitchFamily="50" charset="-128"/>
                <a:hlinkClick r:id="rId5"/>
              </a:rPr>
              <a:t>mBlock</a:t>
            </a:r>
            <a:r>
              <a:rPr lang="en-US" altLang="ja-JP" sz="6000" dirty="0"/>
              <a:t> </a:t>
            </a:r>
            <a:endParaRPr lang="ja-JP" altLang="en-US" sz="6000" dirty="0"/>
          </a:p>
        </p:txBody>
      </p:sp>
    </p:spTree>
    <p:extLst>
      <p:ext uri="{BB962C8B-B14F-4D97-AF65-F5344CB8AC3E}">
        <p14:creationId xmlns:p14="http://schemas.microsoft.com/office/powerpoint/2010/main" val="4144911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2. </a:t>
            </a:r>
            <a:r>
              <a:rPr lang="ja-JP" altLang="en-US" sz="2800" dirty="0"/>
              <a:t>システム提案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14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440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2</a:t>
            </a:r>
            <a:r>
              <a:rPr kumimoji="1" lang="en-US" altLang="ja-JP" sz="3200" dirty="0" smtClean="0"/>
              <a:t>.1</a:t>
            </a:r>
            <a:r>
              <a:rPr lang="ja-JP" altLang="en-US" sz="3200" dirty="0" smtClean="0"/>
              <a:t> </a:t>
            </a:r>
            <a:r>
              <a:rPr lang="ja-JP" altLang="en-US" sz="3200" dirty="0"/>
              <a:t>市場調査</a:t>
            </a:r>
            <a:endParaRPr kumimoji="1" lang="ja-JP" altLang="en-US" sz="3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1313811" y="1331001"/>
            <a:ext cx="1025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/>
              <a:t>まとめた</a:t>
            </a:r>
            <a:r>
              <a:rPr lang="en-US" altLang="ja-JP" sz="3600" dirty="0"/>
              <a:t>Excel</a:t>
            </a:r>
            <a:r>
              <a:rPr lang="ja-JP" altLang="en-US" sz="3600" dirty="0"/>
              <a:t>シートの</a:t>
            </a:r>
            <a:r>
              <a:rPr lang="en-US" altLang="ja-JP" sz="3600" dirty="0"/>
              <a:t>QR</a:t>
            </a:r>
            <a:r>
              <a:rPr lang="ja-JP" altLang="en-US" sz="3600" dirty="0"/>
              <a:t>を貼っときます</a:t>
            </a:r>
            <a:endParaRPr lang="en-US" altLang="ja-JP" sz="3600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xmlns="" id="{B96EF82A-35C5-4878-AC22-D0DC2ABC2B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2564" y="2164801"/>
            <a:ext cx="3526872" cy="352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65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2. </a:t>
            </a:r>
            <a:r>
              <a:rPr lang="ja-JP" altLang="en-US" sz="2800" dirty="0" smtClean="0"/>
              <a:t>システム案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440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2</a:t>
            </a:r>
            <a:r>
              <a:rPr kumimoji="1" lang="en-US" altLang="ja-JP" sz="3200" dirty="0" smtClean="0"/>
              <a:t>.1</a:t>
            </a:r>
            <a:r>
              <a:rPr lang="ja-JP" altLang="en-US" sz="3200" dirty="0" smtClean="0"/>
              <a:t> </a:t>
            </a:r>
            <a:r>
              <a:rPr lang="ja-JP" altLang="en-US" sz="3200" dirty="0"/>
              <a:t>市場調査</a:t>
            </a:r>
            <a:endParaRPr kumimoji="1" lang="ja-JP" altLang="en-US" sz="3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1313810" y="1177218"/>
            <a:ext cx="1025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/>
              <a:t>全体的な傾向として</a:t>
            </a:r>
            <a:endParaRPr lang="en-US" altLang="ja-JP" sz="36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5F47FE75-0BC4-4CB1-8436-D091578B89B6}"/>
              </a:ext>
            </a:extLst>
          </p:cNvPr>
          <p:cNvSpPr/>
          <p:nvPr/>
        </p:nvSpPr>
        <p:spPr>
          <a:xfrm>
            <a:off x="986710" y="1784734"/>
            <a:ext cx="10909041" cy="4522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4800" dirty="0"/>
              <a:t>・一人で遊ぶ</a:t>
            </a:r>
            <a:endParaRPr lang="en-US" altLang="ja-JP" sz="4800" dirty="0"/>
          </a:p>
          <a:p>
            <a:endParaRPr lang="en-US" altLang="ja-JP" sz="1000" dirty="0"/>
          </a:p>
          <a:p>
            <a:pPr>
              <a:lnSpc>
                <a:spcPts val="4500"/>
              </a:lnSpc>
            </a:pPr>
            <a:r>
              <a:rPr lang="ja-JP" altLang="en-US" sz="4800" dirty="0"/>
              <a:t>・あらかじめゴール、目的が用意され</a:t>
            </a:r>
            <a:endParaRPr lang="en-US" altLang="ja-JP" sz="4800" dirty="0"/>
          </a:p>
          <a:p>
            <a:pPr>
              <a:lnSpc>
                <a:spcPts val="4500"/>
              </a:lnSpc>
            </a:pPr>
            <a:r>
              <a:rPr lang="ja-JP" altLang="en-US" sz="4800" dirty="0"/>
              <a:t>　ている</a:t>
            </a:r>
            <a:endParaRPr lang="en-US" altLang="ja-JP" sz="4800" dirty="0"/>
          </a:p>
          <a:p>
            <a:endParaRPr lang="en-US" altLang="ja-JP" sz="1000" dirty="0"/>
          </a:p>
          <a:p>
            <a:r>
              <a:rPr lang="ja-JP" altLang="en-US" sz="4800" dirty="0">
                <a:solidFill>
                  <a:schemeClr val="accent1">
                    <a:lumMod val="50000"/>
                  </a:schemeClr>
                </a:solidFill>
              </a:rPr>
              <a:t>・ゲーム性が高い</a:t>
            </a:r>
            <a:endParaRPr lang="en-US" altLang="ja-JP" sz="4800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altLang="ja-JP" sz="1000" dirty="0"/>
          </a:p>
          <a:p>
            <a:endParaRPr lang="en-US" altLang="ja-JP" sz="1000" dirty="0"/>
          </a:p>
          <a:p>
            <a:pPr>
              <a:lnSpc>
                <a:spcPts val="4500"/>
              </a:lnSpc>
            </a:pPr>
            <a:r>
              <a:rPr lang="ja-JP" altLang="en-US" sz="4800" dirty="0">
                <a:solidFill>
                  <a:schemeClr val="accent1">
                    <a:lumMod val="50000"/>
                  </a:schemeClr>
                </a:solidFill>
              </a:rPr>
              <a:t>・スクラッチライクなプログラミング</a:t>
            </a:r>
            <a:endParaRPr lang="en-US" altLang="ja-JP" sz="4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ts val="4500"/>
              </a:lnSpc>
            </a:pPr>
            <a:r>
              <a:rPr lang="ja-JP" altLang="en-US" sz="4800" dirty="0">
                <a:solidFill>
                  <a:schemeClr val="accent1">
                    <a:lumMod val="50000"/>
                  </a:schemeClr>
                </a:solidFill>
              </a:rPr>
              <a:t>　形式が多い</a:t>
            </a:r>
            <a:endParaRPr lang="en-US" altLang="ja-JP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48004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2. </a:t>
            </a:r>
            <a:r>
              <a:rPr lang="ja-JP" altLang="en-US" sz="2800" dirty="0" smtClean="0"/>
              <a:t>システム案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4400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2</a:t>
            </a:r>
            <a:r>
              <a:rPr kumimoji="1" lang="en-US" altLang="ja-JP" sz="3200" dirty="0" smtClean="0"/>
              <a:t>.1</a:t>
            </a:r>
            <a:r>
              <a:rPr lang="ja-JP" altLang="en-US" sz="3200" dirty="0" smtClean="0"/>
              <a:t> </a:t>
            </a:r>
            <a:r>
              <a:rPr lang="ja-JP" altLang="en-US" sz="3200" dirty="0"/>
              <a:t>市場</a:t>
            </a:r>
            <a:r>
              <a:rPr lang="ja-JP" altLang="en-US" sz="3200" dirty="0" smtClean="0"/>
              <a:t>調査</a:t>
            </a:r>
            <a:endParaRPr kumimoji="1" lang="ja-JP" altLang="en-US" sz="3200" dirty="0"/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1923075" y="3694087"/>
            <a:ext cx="8878275" cy="8240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rot="-5400000" flipV="1">
            <a:off x="3758472" y="3691615"/>
            <a:ext cx="4680000" cy="4944"/>
          </a:xfrm>
          <a:prstGeom prst="straightConnector1">
            <a:avLst/>
          </a:prstGeom>
          <a:ln w="571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10892135" y="3309912"/>
            <a:ext cx="461665" cy="78483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dirty="0" smtClean="0"/>
              <a:t>複数人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1148311" y="3400984"/>
            <a:ext cx="461665" cy="55399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dirty="0"/>
              <a:t>一人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311170" y="100438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ゴール</a:t>
            </a:r>
            <a:r>
              <a:rPr lang="ja-JP" altLang="en-US" dirty="0" smtClean="0"/>
              <a:t>があ</a:t>
            </a:r>
            <a:r>
              <a:rPr lang="ja-JP" altLang="en-US" dirty="0"/>
              <a:t>る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311170" y="5983714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自由度</a:t>
            </a:r>
            <a:r>
              <a:rPr lang="ja-JP" altLang="en-US" dirty="0" smtClean="0"/>
              <a:t>が</a:t>
            </a:r>
            <a:r>
              <a:rPr lang="ja-JP" altLang="en-US" dirty="0"/>
              <a:t>高</a:t>
            </a:r>
            <a:r>
              <a:rPr lang="ja-JP" altLang="en-US" dirty="0" smtClean="0"/>
              <a:t>い</a:t>
            </a:r>
            <a:endParaRPr kumimoji="1" lang="ja-JP" altLang="en-US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923075" y="125589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1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808535" y="1419389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3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912148" y="1501219"/>
            <a:ext cx="2381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4</a:t>
            </a:r>
            <a:endParaRPr kumimoji="1" lang="ja-JP" altLang="en-US" sz="1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689918" y="5955853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5</a:t>
            </a:r>
            <a:endParaRPr kumimoji="1" lang="ja-JP" altLang="en-US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999265" y="1365305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6</a:t>
            </a:r>
            <a:endParaRPr kumimoji="1" lang="ja-JP" altLang="en-US" sz="14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762390" y="580196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7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1827937" y="4170077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9</a:t>
            </a:r>
            <a:endParaRPr kumimoji="1" lang="ja-JP" altLang="en-US" sz="1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381193" y="335798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22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937002" y="340628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11</a:t>
            </a:r>
            <a:endParaRPr kumimoji="1" lang="ja-JP" altLang="en-US" sz="14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506214" y="587890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1</a:t>
            </a:r>
            <a:r>
              <a:rPr lang="en-US" altLang="ja-JP" sz="1400" dirty="0"/>
              <a:t>2</a:t>
            </a:r>
            <a:endParaRPr kumimoji="1" lang="ja-JP" altLang="en-US" sz="1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695112" y="124187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13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1598548" y="146822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14</a:t>
            </a:r>
            <a:endParaRPr kumimoji="1" lang="ja-JP" altLang="en-US" sz="14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707905" y="326319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16</a:t>
            </a:r>
            <a:endParaRPr kumimoji="1" lang="ja-JP" altLang="en-US" sz="1400" dirty="0"/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3125403" y="3190836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17</a:t>
            </a:r>
            <a:endParaRPr kumimoji="1" lang="ja-JP" altLang="en-US" sz="1400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891609" y="310931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18</a:t>
            </a:r>
            <a:endParaRPr kumimoji="1" lang="ja-JP" altLang="en-US" sz="14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109665" y="3425328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19</a:t>
            </a:r>
            <a:endParaRPr kumimoji="1" lang="ja-JP" altLang="en-US" sz="14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479878" y="3827989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/>
              <a:t>20</a:t>
            </a:r>
            <a:endParaRPr kumimoji="1" lang="ja-JP" altLang="en-US" sz="14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655688" y="286934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21</a:t>
            </a:r>
            <a:endParaRPr kumimoji="1" lang="ja-JP" altLang="en-US" sz="14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2524201" y="3080983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23</a:t>
            </a:r>
            <a:endParaRPr kumimoji="1" lang="ja-JP" altLang="en-US" sz="14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678149" y="3962730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24</a:t>
            </a:r>
            <a:endParaRPr kumimoji="1" lang="ja-JP" altLang="en-US" sz="14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2768934" y="376628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25</a:t>
            </a:r>
            <a:endParaRPr kumimoji="1" lang="ja-JP" altLang="en-US" sz="1400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2381193" y="4105196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26</a:t>
            </a:r>
            <a:endParaRPr kumimoji="1" lang="ja-JP" altLang="en-US" sz="1400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315452" y="3053596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30</a:t>
            </a:r>
            <a:endParaRPr kumimoji="1" lang="ja-JP" altLang="en-US" sz="1400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243999" y="3765262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31</a:t>
            </a:r>
            <a:endParaRPr kumimoji="1" lang="ja-JP" altLang="en-US" sz="1400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891609" y="4076761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32</a:t>
            </a:r>
            <a:endParaRPr kumimoji="1" lang="ja-JP" altLang="en-US" sz="1400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471984" y="4380607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33</a:t>
            </a:r>
            <a:endParaRPr kumimoji="1" lang="ja-JP" altLang="en-US" sz="14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248394" y="2764966"/>
            <a:ext cx="3674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 smtClean="0"/>
              <a:t>34</a:t>
            </a:r>
            <a:endParaRPr kumimoji="1" lang="ja-JP" altLang="en-US" sz="1400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159084" y="1517811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6</a:t>
            </a:r>
            <a:endParaRPr kumimoji="1" lang="ja-JP" altLang="en-US" sz="1400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880557" y="4534495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番号</a:t>
            </a:r>
            <a:r>
              <a:rPr lang="ja-JP" altLang="en-US" dirty="0" smtClean="0"/>
              <a:t>はエクセルシートの上から順</a:t>
            </a:r>
            <a:endParaRPr kumimoji="1" lang="ja-JP" altLang="en-US" dirty="0"/>
          </a:p>
        </p:txBody>
      </p:sp>
      <p:sp>
        <p:nvSpPr>
          <p:cNvPr id="51" name="正方形/長方形 50"/>
          <p:cNvSpPr/>
          <p:nvPr/>
        </p:nvSpPr>
        <p:spPr>
          <a:xfrm>
            <a:off x="6880557" y="4508158"/>
            <a:ext cx="3647152" cy="429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円/楕円 51"/>
          <p:cNvSpPr/>
          <p:nvPr/>
        </p:nvSpPr>
        <p:spPr>
          <a:xfrm>
            <a:off x="1472492" y="1182231"/>
            <a:ext cx="1058683" cy="73483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円/楕円 52"/>
          <p:cNvSpPr/>
          <p:nvPr/>
        </p:nvSpPr>
        <p:spPr>
          <a:xfrm>
            <a:off x="1689918" y="2644385"/>
            <a:ext cx="1879873" cy="213886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円/楕円 53"/>
          <p:cNvSpPr/>
          <p:nvPr/>
        </p:nvSpPr>
        <p:spPr>
          <a:xfrm>
            <a:off x="1429994" y="5801964"/>
            <a:ext cx="664792" cy="47413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467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2. </a:t>
            </a:r>
            <a:r>
              <a:rPr lang="ja-JP" altLang="en-US" sz="2800" dirty="0" smtClean="0"/>
              <a:t>システム案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17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850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2</a:t>
            </a:r>
            <a:r>
              <a:rPr kumimoji="1" lang="en-US" altLang="ja-JP" sz="3200" dirty="0" smtClean="0"/>
              <a:t>.2 </a:t>
            </a:r>
            <a:r>
              <a:rPr kumimoji="1" lang="ja-JP" altLang="en-US" sz="3200" dirty="0" smtClean="0"/>
              <a:t>システム案</a:t>
            </a:r>
            <a:endParaRPr kumimoji="1" lang="ja-JP" altLang="en-US" sz="3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968579" y="1610163"/>
            <a:ext cx="10254842" cy="395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/>
              <a:t>差別化を図るために</a:t>
            </a:r>
            <a:endParaRPr lang="en-US" altLang="ja-JP" sz="4800" dirty="0"/>
          </a:p>
          <a:p>
            <a:pPr algn="ctr"/>
            <a:endParaRPr lang="en-US" altLang="ja-JP" sz="1100" dirty="0"/>
          </a:p>
          <a:p>
            <a:r>
              <a:rPr lang="en-US" altLang="ja-JP" sz="4800" dirty="0"/>
              <a:t>		</a:t>
            </a:r>
            <a:r>
              <a:rPr lang="ja-JP" altLang="en-US" sz="4800" dirty="0"/>
              <a:t>① </a:t>
            </a:r>
            <a:r>
              <a:rPr lang="en-US" altLang="ja-JP" sz="4800" dirty="0"/>
              <a:t>2</a:t>
            </a:r>
            <a:r>
              <a:rPr lang="ja-JP" altLang="en-US" sz="4800" dirty="0"/>
              <a:t>人以上のチーム</a:t>
            </a:r>
            <a:endParaRPr lang="en-US" altLang="ja-JP" sz="4800" dirty="0"/>
          </a:p>
          <a:p>
            <a:r>
              <a:rPr lang="en-US" altLang="ja-JP" sz="4800" dirty="0"/>
              <a:t>		</a:t>
            </a:r>
            <a:r>
              <a:rPr lang="ja-JP" altLang="en-US" sz="4800" dirty="0"/>
              <a:t>② 協力及び対戦</a:t>
            </a:r>
            <a:endParaRPr lang="en-US" altLang="ja-JP" sz="4800" dirty="0"/>
          </a:p>
          <a:p>
            <a:r>
              <a:rPr lang="en-US" altLang="ja-JP" sz="4800" dirty="0"/>
              <a:t>		</a:t>
            </a:r>
            <a:r>
              <a:rPr lang="ja-JP" altLang="en-US" sz="4800" dirty="0"/>
              <a:t>③ 目的やゴールがない</a:t>
            </a:r>
            <a:endParaRPr lang="en-US" altLang="ja-JP" sz="4800" dirty="0"/>
          </a:p>
          <a:p>
            <a:r>
              <a:rPr lang="en-US" altLang="ja-JP" sz="4800" dirty="0"/>
              <a:t>		</a:t>
            </a:r>
            <a:r>
              <a:rPr lang="ja-JP" altLang="en-US" sz="4800" dirty="0"/>
              <a:t>④ 自由度が高い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8441159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2. </a:t>
            </a:r>
            <a:r>
              <a:rPr lang="ja-JP" altLang="en-US" sz="2800" dirty="0" smtClean="0"/>
              <a:t>システム案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850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2</a:t>
            </a:r>
            <a:r>
              <a:rPr kumimoji="1" lang="en-US" altLang="ja-JP" sz="3200" dirty="0" smtClean="0"/>
              <a:t>.2</a:t>
            </a:r>
            <a:r>
              <a:rPr lang="ja-JP" altLang="en-US" sz="3200" dirty="0" smtClean="0"/>
              <a:t> システム案</a:t>
            </a:r>
            <a:endParaRPr kumimoji="1" lang="ja-JP" altLang="en-US" sz="3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1313810" y="1177218"/>
            <a:ext cx="1025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/>
              <a:t>第</a:t>
            </a:r>
            <a:r>
              <a:rPr lang="en-US" altLang="ja-JP" sz="4800" dirty="0"/>
              <a:t>1</a:t>
            </a:r>
            <a:r>
              <a:rPr lang="ja-JP" altLang="en-US" sz="4800" dirty="0"/>
              <a:t>案 迷路攻略</a:t>
            </a:r>
            <a:endParaRPr lang="en-US" altLang="ja-JP" sz="48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5F47FE75-0BC4-4CB1-8436-D091578B89B6}"/>
              </a:ext>
            </a:extLst>
          </p:cNvPr>
          <p:cNvSpPr/>
          <p:nvPr/>
        </p:nvSpPr>
        <p:spPr>
          <a:xfrm>
            <a:off x="2038481" y="2008215"/>
            <a:ext cx="811503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dirty="0"/>
              <a:t>MIRS</a:t>
            </a:r>
            <a:r>
              <a:rPr lang="ja-JP" altLang="en-US" sz="4800" dirty="0"/>
              <a:t>側 </a:t>
            </a:r>
            <a:r>
              <a:rPr lang="en-US" altLang="ja-JP" sz="4800" dirty="0"/>
              <a:t>: </a:t>
            </a:r>
            <a:r>
              <a:rPr lang="ja-JP" altLang="en-US" sz="4800" dirty="0"/>
              <a:t>プログラム作成</a:t>
            </a:r>
            <a:endParaRPr lang="en-US" altLang="ja-JP" sz="4800" dirty="0"/>
          </a:p>
          <a:p>
            <a:r>
              <a:rPr lang="en-US" altLang="ja-JP" sz="4800" dirty="0"/>
              <a:t>			</a:t>
            </a:r>
            <a:r>
              <a:rPr lang="ja-JP" altLang="en-US" sz="4800" dirty="0"/>
              <a:t>ゴール時の演出</a:t>
            </a:r>
            <a:endParaRPr lang="en-US" altLang="ja-JP" sz="4800" dirty="0"/>
          </a:p>
          <a:p>
            <a:endParaRPr lang="en-US" altLang="ja-JP" sz="4800" dirty="0"/>
          </a:p>
          <a:p>
            <a:r>
              <a:rPr lang="ja-JP" altLang="en-US" sz="4800" dirty="0"/>
              <a:t>防衛側 </a:t>
            </a:r>
            <a:r>
              <a:rPr lang="en-US" altLang="ja-JP" sz="4800" dirty="0"/>
              <a:t>: </a:t>
            </a:r>
            <a:r>
              <a:rPr lang="ja-JP" altLang="en-US" sz="4800" dirty="0"/>
              <a:t>ステージ作成</a:t>
            </a:r>
            <a:endParaRPr lang="en-US" altLang="ja-JP" sz="4800" dirty="0"/>
          </a:p>
          <a:p>
            <a:r>
              <a:rPr lang="en-US" altLang="ja-JP" sz="4800" dirty="0"/>
              <a:t>		   (</a:t>
            </a:r>
            <a:r>
              <a:rPr lang="ja-JP" altLang="en-US" sz="4800" dirty="0"/>
              <a:t>障害物の設置など</a:t>
            </a:r>
            <a:r>
              <a:rPr lang="en-US" altLang="ja-JP" sz="4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700933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2. </a:t>
            </a:r>
            <a:r>
              <a:rPr lang="ja-JP" altLang="en-US" sz="2800" dirty="0" smtClean="0"/>
              <a:t>システム案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19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850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2</a:t>
            </a:r>
            <a:r>
              <a:rPr kumimoji="1" lang="en-US" altLang="ja-JP" sz="3200" dirty="0" smtClean="0"/>
              <a:t>.2</a:t>
            </a:r>
            <a:r>
              <a:rPr lang="ja-JP" altLang="en-US" sz="3200" dirty="0" smtClean="0"/>
              <a:t> システム案</a:t>
            </a:r>
            <a:endParaRPr kumimoji="1" lang="ja-JP" altLang="en-US" sz="3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1313810" y="1177218"/>
            <a:ext cx="1025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/>
              <a:t>第</a:t>
            </a:r>
            <a:r>
              <a:rPr lang="en-US" altLang="ja-JP" sz="4800" dirty="0"/>
              <a:t>2</a:t>
            </a:r>
            <a:r>
              <a:rPr lang="ja-JP" altLang="en-US" sz="4800" dirty="0"/>
              <a:t>案 射的</a:t>
            </a:r>
            <a:endParaRPr lang="en-US" altLang="ja-JP" sz="4800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xmlns="" id="{5F47FE75-0BC4-4CB1-8436-D091578B89B6}"/>
              </a:ext>
            </a:extLst>
          </p:cNvPr>
          <p:cNvSpPr/>
          <p:nvPr/>
        </p:nvSpPr>
        <p:spPr>
          <a:xfrm>
            <a:off x="966948" y="2001018"/>
            <a:ext cx="1094856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4800" dirty="0"/>
              <a:t>MIRS</a:t>
            </a:r>
            <a:r>
              <a:rPr lang="ja-JP" altLang="en-US" sz="4800" dirty="0"/>
              <a:t>側 </a:t>
            </a:r>
            <a:r>
              <a:rPr lang="en-US" altLang="ja-JP" sz="4800" dirty="0"/>
              <a:t>: </a:t>
            </a:r>
            <a:r>
              <a:rPr lang="ja-JP" altLang="en-US" sz="4800" dirty="0"/>
              <a:t>プログラム作成</a:t>
            </a:r>
            <a:endParaRPr lang="en-US" altLang="ja-JP" sz="4800" dirty="0"/>
          </a:p>
          <a:p>
            <a:r>
              <a:rPr lang="en-US" altLang="ja-JP" sz="4800" dirty="0"/>
              <a:t>		</a:t>
            </a:r>
            <a:r>
              <a:rPr lang="en-US" altLang="ja-JP" sz="4800" dirty="0" smtClean="0"/>
              <a:t>    </a:t>
            </a:r>
            <a:r>
              <a:rPr lang="ja-JP" altLang="en-US" sz="4800" dirty="0" smtClean="0"/>
              <a:t>的</a:t>
            </a:r>
            <a:r>
              <a:rPr lang="ja-JP" altLang="en-US" sz="4800" dirty="0"/>
              <a:t>の数・ポイントの割り当て</a:t>
            </a:r>
            <a:endParaRPr lang="en-US" altLang="ja-JP" sz="4800" dirty="0"/>
          </a:p>
          <a:p>
            <a:endParaRPr lang="en-US" altLang="ja-JP" sz="1200" dirty="0"/>
          </a:p>
          <a:p>
            <a:r>
              <a:rPr lang="ja-JP" altLang="en-US" sz="4800" dirty="0"/>
              <a:t>攻撃側 </a:t>
            </a:r>
            <a:r>
              <a:rPr lang="en-US" altLang="ja-JP" sz="4800" dirty="0"/>
              <a:t>: </a:t>
            </a:r>
            <a:r>
              <a:rPr lang="ja-JP" altLang="en-US" sz="4800" dirty="0"/>
              <a:t>銃で的を撃つ</a:t>
            </a:r>
            <a:endParaRPr lang="en-US" altLang="ja-JP" sz="4800" dirty="0"/>
          </a:p>
          <a:p>
            <a:r>
              <a:rPr lang="en-US" altLang="ja-JP" sz="4800" dirty="0"/>
              <a:t>		   </a:t>
            </a:r>
            <a:r>
              <a:rPr lang="ja-JP" altLang="en-US" sz="4800" dirty="0"/>
              <a:t>段ボールで銃を制作・自由に</a:t>
            </a:r>
            <a:endParaRPr lang="en-US" altLang="ja-JP" sz="4800" dirty="0"/>
          </a:p>
          <a:p>
            <a:r>
              <a:rPr lang="ja-JP" altLang="en-US" sz="4800" dirty="0"/>
              <a:t>　　　   デザイン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541634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8C629B14-01C5-4838-8975-56C4EDF1A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0"/>
            <a:ext cx="10515600" cy="1325563"/>
          </a:xfrm>
        </p:spPr>
        <p:txBody>
          <a:bodyPr/>
          <a:lstStyle/>
          <a:p>
            <a:pPr algn="ctr"/>
            <a:r>
              <a:rPr kumimoji="1" lang="ja-JP" altLang="en-US" dirty="0"/>
              <a:t>目次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xmlns="" id="{A73B265E-D57B-43F4-8403-654171AAE208}"/>
              </a:ext>
            </a:extLst>
          </p:cNvPr>
          <p:cNvSpPr txBox="1"/>
          <p:nvPr/>
        </p:nvSpPr>
        <p:spPr>
          <a:xfrm>
            <a:off x="2293331" y="1540819"/>
            <a:ext cx="7605336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400" dirty="0"/>
              <a:t>1. </a:t>
            </a:r>
            <a:r>
              <a:rPr lang="ja-JP" altLang="en-US" sz="4400" dirty="0"/>
              <a:t>テーマ及びプロジェクト名</a:t>
            </a:r>
            <a:endParaRPr kumimoji="1" lang="en-US" altLang="ja-JP" sz="4400" dirty="0"/>
          </a:p>
          <a:p>
            <a:r>
              <a:rPr kumimoji="1" lang="en-US" altLang="ja-JP" sz="3600" dirty="0"/>
              <a:t>	1.1 </a:t>
            </a:r>
            <a:r>
              <a:rPr kumimoji="1" lang="ja-JP" altLang="en-US" sz="3600" dirty="0"/>
              <a:t>テーマ</a:t>
            </a:r>
            <a:endParaRPr kumimoji="1" lang="en-US" altLang="ja-JP" sz="3600" dirty="0"/>
          </a:p>
          <a:p>
            <a:r>
              <a:rPr kumimoji="1" lang="en-US" altLang="ja-JP" sz="3600" dirty="0"/>
              <a:t>	1.2 </a:t>
            </a:r>
            <a:r>
              <a:rPr lang="ja-JP" altLang="en-US" sz="3600" dirty="0"/>
              <a:t>プロジェクト名</a:t>
            </a:r>
            <a:endParaRPr lang="en-US" altLang="ja-JP" sz="3600" dirty="0"/>
          </a:p>
          <a:p>
            <a:endParaRPr kumimoji="1" lang="en-US" altLang="ja-JP" sz="3600" dirty="0"/>
          </a:p>
          <a:p>
            <a:r>
              <a:rPr kumimoji="1" lang="en-US" altLang="ja-JP" sz="3600" dirty="0"/>
              <a:t>2. </a:t>
            </a:r>
            <a:r>
              <a:rPr kumimoji="1" lang="ja-JP" altLang="en-US" sz="3600" dirty="0" smtClean="0"/>
              <a:t>システム案</a:t>
            </a:r>
            <a:endParaRPr kumimoji="1" lang="en-US" altLang="ja-JP" sz="3600" dirty="0" smtClean="0"/>
          </a:p>
          <a:p>
            <a:r>
              <a:rPr lang="en-US" altLang="ja-JP" sz="3600" dirty="0"/>
              <a:t>	</a:t>
            </a:r>
            <a:r>
              <a:rPr lang="en-US" altLang="ja-JP" sz="3600" dirty="0" smtClean="0"/>
              <a:t>2.1 </a:t>
            </a:r>
            <a:r>
              <a:rPr lang="ja-JP" altLang="en-US" sz="3600" dirty="0" smtClean="0"/>
              <a:t>初期案</a:t>
            </a:r>
            <a:endParaRPr kumimoji="1" lang="en-US" altLang="ja-JP" sz="3600" dirty="0"/>
          </a:p>
          <a:p>
            <a:r>
              <a:rPr lang="en-US" altLang="ja-JP" sz="3600" dirty="0"/>
              <a:t>	</a:t>
            </a:r>
            <a:r>
              <a:rPr lang="en-US" altLang="ja-JP" sz="3600" dirty="0" smtClean="0"/>
              <a:t>2.2 </a:t>
            </a:r>
            <a:r>
              <a:rPr lang="ja-JP" altLang="en-US" sz="3600" dirty="0"/>
              <a:t>市場調査</a:t>
            </a:r>
            <a:endParaRPr lang="en-US" altLang="ja-JP" sz="3600" dirty="0"/>
          </a:p>
          <a:p>
            <a:r>
              <a:rPr kumimoji="1" lang="en-US" altLang="ja-JP" sz="3600" dirty="0"/>
              <a:t>	</a:t>
            </a:r>
            <a:r>
              <a:rPr kumimoji="1" lang="en-US" altLang="ja-JP" sz="3600" dirty="0" smtClean="0"/>
              <a:t>2.3 </a:t>
            </a:r>
            <a:r>
              <a:rPr kumimoji="1" lang="ja-JP" altLang="en-US" sz="3600" dirty="0"/>
              <a:t>システム提案</a:t>
            </a:r>
            <a:endParaRPr kumimoji="1" lang="en-US" altLang="ja-JP" sz="3600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FAB42EEA-3F09-4D3C-8430-A1C385DF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  <a:endParaRPr kumimoji="1" lang="ja-JP" alt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55445E80-8AEB-4A23-9DEC-ACDC568CB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4516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lang="en-US" altLang="ja-JP" sz="2800" dirty="0"/>
              <a:t>2. </a:t>
            </a:r>
            <a:r>
              <a:rPr lang="ja-JP" altLang="en-US" sz="2800" dirty="0" smtClean="0"/>
              <a:t>システム案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20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850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200" dirty="0" smtClean="0"/>
              <a:t>2</a:t>
            </a:r>
            <a:r>
              <a:rPr kumimoji="1" lang="en-US" altLang="ja-JP" sz="3200" dirty="0" smtClean="0"/>
              <a:t>.2 </a:t>
            </a:r>
            <a:r>
              <a:rPr kumimoji="1" lang="ja-JP" altLang="en-US" sz="3200" dirty="0" smtClean="0"/>
              <a:t>システム案</a:t>
            </a:r>
            <a:endParaRPr kumimoji="1" lang="ja-JP" altLang="en-US" sz="3200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968579" y="1207525"/>
            <a:ext cx="10254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800" dirty="0"/>
              <a:t>第</a:t>
            </a:r>
            <a:r>
              <a:rPr lang="en-US" altLang="ja-JP" sz="4800" dirty="0"/>
              <a:t>2</a:t>
            </a:r>
            <a:r>
              <a:rPr lang="ja-JP" altLang="en-US" sz="4800" dirty="0"/>
              <a:t>案 射的</a:t>
            </a:r>
            <a:endParaRPr lang="en-US" altLang="ja-JP" sz="4800" dirty="0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4" t="12794" r="180" b="24503"/>
          <a:stretch/>
        </p:blipFill>
        <p:spPr>
          <a:xfrm>
            <a:off x="1530178" y="2008215"/>
            <a:ext cx="9131644" cy="4300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257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BBE43BB4-19E2-4CE2-9AF0-35BE539445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62262"/>
            <a:ext cx="10515600" cy="1133475"/>
          </a:xfrm>
        </p:spPr>
        <p:txBody>
          <a:bodyPr>
            <a:normAutofit/>
          </a:bodyPr>
          <a:lstStyle/>
          <a:p>
            <a:pPr algn="ctr"/>
            <a:r>
              <a:rPr lang="en-US" altLang="ja-JP" dirty="0"/>
              <a:t>1</a:t>
            </a:r>
            <a:r>
              <a:rPr kumimoji="1" lang="en-US" altLang="ja-JP" dirty="0"/>
              <a:t>. </a:t>
            </a:r>
            <a:r>
              <a:rPr kumimoji="1" lang="ja-JP" altLang="en-US" dirty="0"/>
              <a:t>テーマ及びプロジェクト名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1692DD32-5B11-4840-A670-42A8EA864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D3A7E5DA-B1B4-4C96-A55E-0E5295C36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0231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1. </a:t>
            </a:r>
            <a:r>
              <a:rPr kumimoji="1" lang="ja-JP" altLang="en-US" sz="2800" dirty="0"/>
              <a:t>テーマ及びプロジェクト名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3326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1.1 </a:t>
            </a:r>
            <a:r>
              <a:rPr lang="ja-JP" altLang="en-US" sz="3600" dirty="0"/>
              <a:t>テーマ</a:t>
            </a:r>
            <a:endParaRPr kumimoji="1" lang="ja-JP" altLang="en-US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CDAC7998-3724-4251-91F4-A78C8FF73490}"/>
              </a:ext>
            </a:extLst>
          </p:cNvPr>
          <p:cNvSpPr txBox="1"/>
          <p:nvPr/>
        </p:nvSpPr>
        <p:spPr>
          <a:xfrm>
            <a:off x="2260833" y="2728904"/>
            <a:ext cx="76703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600" dirty="0"/>
              <a:t>創造性を育む</a:t>
            </a:r>
          </a:p>
        </p:txBody>
      </p:sp>
    </p:spTree>
    <p:extLst>
      <p:ext uri="{BB962C8B-B14F-4D97-AF65-F5344CB8AC3E}">
        <p14:creationId xmlns:p14="http://schemas.microsoft.com/office/powerpoint/2010/main" val="899591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1. </a:t>
            </a:r>
            <a:r>
              <a:rPr lang="ja-JP" altLang="en-US" sz="2800" dirty="0"/>
              <a:t>テーマ及びプロジェクト名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5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8119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1.1 </a:t>
            </a:r>
            <a:r>
              <a:rPr kumimoji="1" lang="ja-JP" altLang="en-US" sz="4400" dirty="0"/>
              <a:t>テーマ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968579" y="1597729"/>
            <a:ext cx="10254842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000" dirty="0"/>
              <a:t>背景</a:t>
            </a:r>
            <a:endParaRPr kumimoji="1" lang="en-US" altLang="ja-JP" sz="4000" dirty="0"/>
          </a:p>
          <a:p>
            <a:r>
              <a:rPr lang="ja-JP" altLang="en-US" sz="4800" dirty="0"/>
              <a:t>・</a:t>
            </a:r>
            <a:r>
              <a:rPr lang="en-US" altLang="ja-JP" sz="4800" dirty="0"/>
              <a:t>AI</a:t>
            </a:r>
            <a:r>
              <a:rPr lang="ja-JP" altLang="en-US" sz="4800" dirty="0"/>
              <a:t>技術の進歩によって仕事が減る</a:t>
            </a:r>
            <a:endParaRPr kumimoji="1" lang="en-US" altLang="ja-JP" sz="4800" dirty="0"/>
          </a:p>
          <a:p>
            <a:endParaRPr lang="en-US" altLang="ja-JP" sz="4800" dirty="0"/>
          </a:p>
          <a:p>
            <a:r>
              <a:rPr lang="ja-JP" altLang="en-US" sz="4800" dirty="0"/>
              <a:t>・インターネットやスマホの普及に</a:t>
            </a:r>
            <a:endParaRPr lang="en-US" altLang="ja-JP" sz="4800" dirty="0"/>
          </a:p>
          <a:p>
            <a:r>
              <a:rPr lang="ja-JP" altLang="en-US" sz="4800" dirty="0"/>
              <a:t>　よって直接的な体験が減少</a:t>
            </a:r>
            <a:endParaRPr lang="en-US" altLang="ja-JP" sz="4800" dirty="0"/>
          </a:p>
        </p:txBody>
      </p:sp>
    </p:spTree>
    <p:extLst>
      <p:ext uri="{BB962C8B-B14F-4D97-AF65-F5344CB8AC3E}">
        <p14:creationId xmlns:p14="http://schemas.microsoft.com/office/powerpoint/2010/main" val="1812199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1. </a:t>
            </a:r>
            <a:r>
              <a:rPr lang="ja-JP" altLang="en-US" sz="2800" dirty="0"/>
              <a:t>テーマ及びプロジェクト名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8119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1.1 </a:t>
            </a:r>
            <a:r>
              <a:rPr kumimoji="1" lang="ja-JP" altLang="en-US" sz="4400" dirty="0"/>
              <a:t>テーマ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1098958" y="1682464"/>
            <a:ext cx="1025484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0" dirty="0"/>
              <a:t>ターゲット</a:t>
            </a:r>
            <a:endParaRPr kumimoji="1" lang="en-US" altLang="ja-JP" sz="4000" dirty="0"/>
          </a:p>
          <a:p>
            <a:pPr algn="ctr"/>
            <a:r>
              <a:rPr lang="ja-JP" altLang="en-US" sz="8800" dirty="0"/>
              <a:t>小学校低学年</a:t>
            </a:r>
            <a:endParaRPr kumimoji="1" lang="en-US" altLang="ja-JP" sz="8800" dirty="0"/>
          </a:p>
          <a:p>
            <a:endParaRPr lang="en-US" altLang="ja-JP" sz="4000" dirty="0"/>
          </a:p>
          <a:p>
            <a:r>
              <a:rPr lang="ja-JP" altLang="en-US" sz="4000" dirty="0"/>
              <a:t>・</a:t>
            </a:r>
            <a:r>
              <a:rPr lang="en-US" altLang="ja-JP" sz="4000" dirty="0"/>
              <a:t>12</a:t>
            </a:r>
            <a:r>
              <a:rPr lang="ja-JP" altLang="en-US" sz="4000" dirty="0"/>
              <a:t>歳までの体験が大事</a:t>
            </a:r>
            <a:endParaRPr lang="en-US" altLang="ja-JP" sz="4000" dirty="0"/>
          </a:p>
          <a:p>
            <a:r>
              <a:rPr lang="ja-JP" altLang="en-US" sz="4000" dirty="0"/>
              <a:t>・フィードバックが大きい</a:t>
            </a:r>
            <a:r>
              <a:rPr lang="en-US" altLang="ja-JP" sz="4000" dirty="0"/>
              <a:t>(</a:t>
            </a:r>
            <a:r>
              <a:rPr lang="ja-JP" altLang="en-US" sz="4000" dirty="0"/>
              <a:t>モチベーション</a:t>
            </a:r>
            <a:r>
              <a:rPr lang="en-US" altLang="ja-JP" sz="4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83917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1.</a:t>
            </a:r>
            <a:r>
              <a:rPr lang="ja-JP" altLang="en-US" sz="2800" dirty="0"/>
              <a:t>テーマ及びプロジェクト名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8119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1.1 </a:t>
            </a:r>
            <a:r>
              <a:rPr kumimoji="1" lang="ja-JP" altLang="en-US" sz="4400" dirty="0"/>
              <a:t>テーマ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1098958" y="1282223"/>
            <a:ext cx="1025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ここでいう創造性とは</a:t>
            </a:r>
            <a:endParaRPr kumimoji="1" lang="en-US" altLang="ja-JP" sz="36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xmlns="" id="{53A3CE47-553D-48C4-8229-107BC8865493}"/>
              </a:ext>
            </a:extLst>
          </p:cNvPr>
          <p:cNvSpPr txBox="1"/>
          <p:nvPr/>
        </p:nvSpPr>
        <p:spPr>
          <a:xfrm>
            <a:off x="3910946" y="1971784"/>
            <a:ext cx="4301877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500" spc="-300" dirty="0"/>
              <a:t>疑問を持つ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1F48AEBE-8CD7-42F0-9169-E34DCA83A95C}"/>
              </a:ext>
            </a:extLst>
          </p:cNvPr>
          <p:cNvSpPr txBox="1"/>
          <p:nvPr/>
        </p:nvSpPr>
        <p:spPr>
          <a:xfrm>
            <a:off x="8419752" y="3564581"/>
            <a:ext cx="2743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spc="-300" dirty="0"/>
              <a:t>考える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xmlns="" id="{3C6DE2F9-C552-4020-94A3-9B8A9269AE70}"/>
              </a:ext>
            </a:extLst>
          </p:cNvPr>
          <p:cNvSpPr txBox="1"/>
          <p:nvPr/>
        </p:nvSpPr>
        <p:spPr>
          <a:xfrm>
            <a:off x="5150839" y="4954666"/>
            <a:ext cx="18623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6600" spc="-300" dirty="0"/>
              <a:t>作る</a:t>
            </a:r>
            <a:endParaRPr kumimoji="1" lang="ja-JP" altLang="en-US" sz="6600" spc="-3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E08A3C45-F98C-49AE-9807-6BE3B33AB2D8}"/>
              </a:ext>
            </a:extLst>
          </p:cNvPr>
          <p:cNvSpPr txBox="1"/>
          <p:nvPr/>
        </p:nvSpPr>
        <p:spPr>
          <a:xfrm>
            <a:off x="1029049" y="3503192"/>
            <a:ext cx="2743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spc="-300" dirty="0"/>
              <a:t>動かす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xmlns="" id="{4ED13A23-ABA8-40F1-B794-828D5B808F99}"/>
              </a:ext>
            </a:extLst>
          </p:cNvPr>
          <p:cNvSpPr/>
          <p:nvPr/>
        </p:nvSpPr>
        <p:spPr>
          <a:xfrm>
            <a:off x="3910947" y="2015452"/>
            <a:ext cx="4301876" cy="93747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四角形: 角を丸くする 13">
            <a:extLst>
              <a:ext uri="{FF2B5EF4-FFF2-40B4-BE49-F238E27FC236}">
                <a16:creationId xmlns:a16="http://schemas.microsoft.com/office/drawing/2014/main" xmlns="" id="{54DC5E50-6A05-4844-96FA-61D77CEC68E5}"/>
              </a:ext>
            </a:extLst>
          </p:cNvPr>
          <p:cNvSpPr/>
          <p:nvPr/>
        </p:nvSpPr>
        <p:spPr>
          <a:xfrm>
            <a:off x="8419752" y="3588454"/>
            <a:ext cx="2743200" cy="93747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xmlns="" id="{97EDB526-01BE-440D-8040-3FDE7ED0E01F}"/>
              </a:ext>
            </a:extLst>
          </p:cNvPr>
          <p:cNvSpPr/>
          <p:nvPr/>
        </p:nvSpPr>
        <p:spPr>
          <a:xfrm>
            <a:off x="1029048" y="3537457"/>
            <a:ext cx="2743200" cy="93747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xmlns="" id="{961F95EA-040A-4C78-8380-0DCC4A932209}"/>
              </a:ext>
            </a:extLst>
          </p:cNvPr>
          <p:cNvSpPr/>
          <p:nvPr/>
        </p:nvSpPr>
        <p:spPr>
          <a:xfrm>
            <a:off x="5150840" y="5039928"/>
            <a:ext cx="1862356" cy="937473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xmlns="" id="{08421BD8-0465-4644-A2C1-45BA26F55D16}"/>
              </a:ext>
            </a:extLst>
          </p:cNvPr>
          <p:cNvCxnSpPr>
            <a:cxnSpLocks/>
          </p:cNvCxnSpPr>
          <p:nvPr/>
        </p:nvCxnSpPr>
        <p:spPr>
          <a:xfrm>
            <a:off x="6493080" y="3128571"/>
            <a:ext cx="1775671" cy="7765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xmlns="" id="{29A77740-A5FD-474E-9F2C-C517B008E773}"/>
              </a:ext>
            </a:extLst>
          </p:cNvPr>
          <p:cNvCxnSpPr>
            <a:cxnSpLocks/>
          </p:cNvCxnSpPr>
          <p:nvPr/>
        </p:nvCxnSpPr>
        <p:spPr>
          <a:xfrm flipH="1">
            <a:off x="6493080" y="4150950"/>
            <a:ext cx="1775671" cy="83259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xmlns="" id="{A8DF93AF-BE77-4B81-B400-6D35C17CFCC4}"/>
              </a:ext>
            </a:extLst>
          </p:cNvPr>
          <p:cNvCxnSpPr>
            <a:cxnSpLocks/>
          </p:cNvCxnSpPr>
          <p:nvPr/>
        </p:nvCxnSpPr>
        <p:spPr>
          <a:xfrm flipH="1" flipV="1">
            <a:off x="3923250" y="4093718"/>
            <a:ext cx="1711431" cy="86094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直線矢印コネクタ 35">
            <a:extLst>
              <a:ext uri="{FF2B5EF4-FFF2-40B4-BE49-F238E27FC236}">
                <a16:creationId xmlns:a16="http://schemas.microsoft.com/office/drawing/2014/main" xmlns="" id="{C650A898-9ED1-4500-A20F-116E8A788B26}"/>
              </a:ext>
            </a:extLst>
          </p:cNvPr>
          <p:cNvCxnSpPr>
            <a:cxnSpLocks/>
          </p:cNvCxnSpPr>
          <p:nvPr/>
        </p:nvCxnSpPr>
        <p:spPr>
          <a:xfrm flipV="1">
            <a:off x="3910945" y="3107621"/>
            <a:ext cx="1634178" cy="7427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9427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1. </a:t>
            </a:r>
            <a:r>
              <a:rPr lang="ja-JP" altLang="en-US" sz="2800" dirty="0"/>
              <a:t>テーマ及びプロジェクト名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671119"/>
            <a:ext cx="281198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/>
              <a:t>1.1 </a:t>
            </a:r>
            <a:r>
              <a:rPr kumimoji="1" lang="ja-JP" altLang="en-US" sz="4400" dirty="0"/>
              <a:t>テーマ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F63EE26F-CA4F-42E9-95E9-0F6E47FAACA6}"/>
              </a:ext>
            </a:extLst>
          </p:cNvPr>
          <p:cNvSpPr txBox="1"/>
          <p:nvPr/>
        </p:nvSpPr>
        <p:spPr>
          <a:xfrm>
            <a:off x="968579" y="2223527"/>
            <a:ext cx="1025484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600" dirty="0"/>
              <a:t>疑問を持って</a:t>
            </a:r>
            <a:endParaRPr kumimoji="1" lang="en-US" altLang="ja-JP" sz="6600" dirty="0"/>
          </a:p>
          <a:p>
            <a:pPr algn="ctr"/>
            <a:r>
              <a:rPr kumimoji="1" lang="ja-JP" altLang="en-US" sz="6600" dirty="0"/>
              <a:t>考える</a:t>
            </a:r>
            <a:endParaRPr kumimoji="1" lang="en-US" altLang="ja-JP" sz="6600" dirty="0"/>
          </a:p>
          <a:p>
            <a:pPr algn="ctr"/>
            <a:r>
              <a:rPr kumimoji="1" lang="ja-JP" altLang="en-US" sz="6600" dirty="0"/>
              <a:t>体験を作りたい</a:t>
            </a:r>
            <a:endParaRPr kumimoji="1" lang="en-US" altLang="ja-JP" sz="6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45851637-66AF-4E66-816F-5368C2ADB7D5}"/>
              </a:ext>
            </a:extLst>
          </p:cNvPr>
          <p:cNvSpPr txBox="1"/>
          <p:nvPr/>
        </p:nvSpPr>
        <p:spPr>
          <a:xfrm>
            <a:off x="1308683" y="1403611"/>
            <a:ext cx="10254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ということで</a:t>
            </a:r>
            <a:endParaRPr kumimoji="1" lang="en-US" altLang="ja-JP" sz="3600" dirty="0"/>
          </a:p>
        </p:txBody>
      </p:sp>
    </p:spTree>
    <p:extLst>
      <p:ext uri="{BB962C8B-B14F-4D97-AF65-F5344CB8AC3E}">
        <p14:creationId xmlns:p14="http://schemas.microsoft.com/office/powerpoint/2010/main" val="9207885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1F830F4-F2D1-4926-B781-D6F9D3CEC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086" y="272846"/>
            <a:ext cx="5378042" cy="398273"/>
          </a:xfrm>
        </p:spPr>
        <p:txBody>
          <a:bodyPr>
            <a:noAutofit/>
          </a:bodyPr>
          <a:lstStyle/>
          <a:p>
            <a:r>
              <a:rPr kumimoji="1" lang="en-US" altLang="ja-JP" sz="2800" dirty="0"/>
              <a:t>1.</a:t>
            </a:r>
            <a:r>
              <a:rPr lang="ja-JP" altLang="en-US" sz="2800" dirty="0"/>
              <a:t>テーマ及びプロジェクト名</a:t>
            </a:r>
            <a:endParaRPr kumimoji="1" lang="ja-JP" altLang="en-US" sz="2800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51D651E9-17B5-4B70-B97C-1C0F894E0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/>
              <a:t>MIRS1904 </a:t>
            </a:r>
            <a:r>
              <a:rPr kumimoji="1" lang="ja-JP" altLang="en-US"/>
              <a:t>システム提案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F0229700-4AF1-40B8-B8CF-E59D36DB0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4115E-A5A0-4D65-B604-952C1B4E0C4F}" type="slidenum">
              <a:rPr kumimoji="1" lang="ja-JP" altLang="en-US" smtClean="0"/>
              <a:t>9</a:t>
            </a:fld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xmlns="" id="{DAD4BCC2-FCBF-490A-BD24-45C7596BB0DA}"/>
              </a:ext>
            </a:extLst>
          </p:cNvPr>
          <p:cNvSpPr txBox="1"/>
          <p:nvPr/>
        </p:nvSpPr>
        <p:spPr>
          <a:xfrm>
            <a:off x="1098958" y="834246"/>
            <a:ext cx="4047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/>
              <a:t>1.2</a:t>
            </a:r>
            <a:r>
              <a:rPr kumimoji="1" lang="ja-JP" altLang="en-US" sz="3600" dirty="0"/>
              <a:t>プロジェクト名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846B6BAB-F402-42B2-971B-85642959330F}"/>
              </a:ext>
            </a:extLst>
          </p:cNvPr>
          <p:cNvSpPr txBox="1"/>
          <p:nvPr/>
        </p:nvSpPr>
        <p:spPr>
          <a:xfrm>
            <a:off x="2162961" y="2459504"/>
            <a:ext cx="767033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0" dirty="0" err="1">
                <a:latin typeface="Acumin Pro Wide Medium" panose="020B0605020202020204" pitchFamily="34" charset="0"/>
              </a:rPr>
              <a:t>thynk</a:t>
            </a:r>
            <a:r>
              <a:rPr lang="en-US" altLang="ja-JP" sz="12000" dirty="0">
                <a:latin typeface="Acumin Pro Wide Medium" panose="020B0605020202020204" pitchFamily="34" charset="0"/>
              </a:rPr>
              <a:t>!</a:t>
            </a:r>
            <a:endParaRPr kumimoji="1" lang="ja-JP" altLang="en-US" sz="12000" dirty="0">
              <a:latin typeface="Acumin Pro Wide Medium" panose="020B0605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4001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419</Words>
  <Application>Microsoft Office PowerPoint</Application>
  <PresentationFormat>ワイド画面</PresentationFormat>
  <Paragraphs>184</Paragraphs>
  <Slides>20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5" baseType="lpstr">
      <vt:lpstr>Acumin Pro Wide Medium</vt:lpstr>
      <vt:lpstr>游ゴシック</vt:lpstr>
      <vt:lpstr>游ゴシック Light</vt:lpstr>
      <vt:lpstr>Arial</vt:lpstr>
      <vt:lpstr>Office テーマ</vt:lpstr>
      <vt:lpstr>1904システム提案</vt:lpstr>
      <vt:lpstr>目次</vt:lpstr>
      <vt:lpstr>1. テーマ及びプロジェクト名</vt:lpstr>
      <vt:lpstr>1. テーマ及びプロジェクト名</vt:lpstr>
      <vt:lpstr>1. テーマ及びプロジェクト名</vt:lpstr>
      <vt:lpstr>1. テーマ及びプロジェクト名</vt:lpstr>
      <vt:lpstr>1.テーマ及びプロジェクト名</vt:lpstr>
      <vt:lpstr>1. テーマ及びプロジェクト名</vt:lpstr>
      <vt:lpstr>1.テーマ及びプロジェクト名</vt:lpstr>
      <vt:lpstr>1.テーマ及びプロジェクト名</vt:lpstr>
      <vt:lpstr>1.テーマ及びプロジェクト名</vt:lpstr>
      <vt:lpstr>2. システム提案</vt:lpstr>
      <vt:lpstr>2. システム提案</vt:lpstr>
      <vt:lpstr>2. システム提案</vt:lpstr>
      <vt:lpstr>2. システム案</vt:lpstr>
      <vt:lpstr>2. システム案</vt:lpstr>
      <vt:lpstr>2. システム案</vt:lpstr>
      <vt:lpstr>2. システム案</vt:lpstr>
      <vt:lpstr>2. システム案</vt:lpstr>
      <vt:lpstr>2. システム案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1904 標準機制作報告</dc:title>
  <dc:creator>Haku Suzushiro</dc:creator>
  <cp:lastModifiedBy>confuser</cp:lastModifiedBy>
  <cp:revision>49</cp:revision>
  <dcterms:created xsi:type="dcterms:W3CDTF">2019-06-13T12:57:12Z</dcterms:created>
  <dcterms:modified xsi:type="dcterms:W3CDTF">2019-07-12T07:21:49Z</dcterms:modified>
</cp:coreProperties>
</file>